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79" r:id="rId8"/>
    <p:sldId id="262" r:id="rId9"/>
    <p:sldId id="27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4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199" autoAdjust="0"/>
  </p:normalViewPr>
  <p:slideViewPr>
    <p:cSldViewPr snapToGrid="0">
      <p:cViewPr varScale="1">
        <p:scale>
          <a:sx n="54" d="100"/>
          <a:sy n="54" d="100"/>
        </p:scale>
        <p:origin x="108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arianceexplained.org/r/trump-tweets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www.nytimes.com/2019/02/13/magazine/women-coding-computer-programm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E4 DTP Training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Demonstrator: Gergana </a:t>
            </a:r>
            <a:r>
              <a:rPr lang="en-GB" dirty="0" err="1"/>
              <a:t>Daskalova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BE3629-1AD8-458C-8AEC-F3DCB20DF9A3}"/>
              </a:ext>
            </a:extLst>
          </p:cNvPr>
          <p:cNvSpPr txBox="1"/>
          <p:nvPr/>
        </p:nvSpPr>
        <p:spPr>
          <a:xfrm>
            <a:off x="5873261" y="5952392"/>
            <a:ext cx="604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Mhairi’s</a:t>
            </a:r>
            <a:r>
              <a:rPr lang="en-GB" dirty="0">
                <a:solidFill>
                  <a:srgbClr val="FF0000"/>
                </a:solidFill>
              </a:rPr>
              <a:t> Base R </a:t>
            </a:r>
            <a:r>
              <a:rPr lang="en-GB" dirty="0" err="1">
                <a:solidFill>
                  <a:srgbClr val="FF0000"/>
                </a:solidFill>
              </a:rPr>
              <a:t>cheatsheet</a:t>
            </a:r>
            <a:r>
              <a:rPr lang="en-GB" dirty="0">
                <a:solidFill>
                  <a:srgbClr val="FF0000"/>
                </a:solidFill>
              </a:rPr>
              <a:t>…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http://github.com/rstudio/cheatsheets/raw/master/base-r.pdf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getting started with R">
            <a:extLst>
              <a:ext uri="{FF2B5EF4-FFF2-40B4-BE49-F238E27FC236}">
                <a16:creationId xmlns:a16="http://schemas.microsoft.com/office/drawing/2014/main" id="{A637CE91-3314-445D-839E-442205ED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" y="258944"/>
            <a:ext cx="4014837" cy="5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FAD98-1AC0-449E-9968-EFCE38D2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58" y="1445803"/>
            <a:ext cx="4344284" cy="22037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175239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9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&amp; interactive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dirty="0"/>
              <a:t>15,045 packages on CRAN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30C93-05EC-485D-A7BA-FD4EE871F03E}"/>
              </a:ext>
            </a:extLst>
          </p:cNvPr>
          <p:cNvSpPr/>
          <p:nvPr/>
        </p:nvSpPr>
        <p:spPr>
          <a:xfrm>
            <a:off x="510139" y="3157086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76C83-C5DA-49C5-9AC2-99340173F617}"/>
              </a:ext>
            </a:extLst>
          </p:cNvPr>
          <p:cNvSpPr/>
          <p:nvPr/>
        </p:nvSpPr>
        <p:spPr>
          <a:xfrm>
            <a:off x="838200" y="4602697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D882F-D75F-4E10-B226-22229BD7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12" y="648772"/>
            <a:ext cx="7231688" cy="5560456"/>
          </a:xfrm>
          <a:prstGeom prst="rect">
            <a:avLst/>
          </a:prstGeom>
        </p:spPr>
      </p:pic>
      <p:pic>
        <p:nvPicPr>
          <p:cNvPr id="13" name="Picture 4" descr="https://rtweet.info/reference/figures/logo.png">
            <a:extLst>
              <a:ext uri="{FF2B5EF4-FFF2-40B4-BE49-F238E27FC236}">
                <a16:creationId xmlns:a16="http://schemas.microsoft.com/office/drawing/2014/main" id="{45CBAAA5-3BAB-4E52-90B5-0EC089A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20" y="490304"/>
            <a:ext cx="1603292" cy="18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3B0B5-55A0-4A98-A331-6077CBB6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" y="2855864"/>
            <a:ext cx="4072007" cy="1266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7E888-9706-4D21-9CCF-01DC2414C803}"/>
              </a:ext>
            </a:extLst>
          </p:cNvPr>
          <p:cNvSpPr txBox="1"/>
          <p:nvPr/>
        </p:nvSpPr>
        <p:spPr>
          <a:xfrm>
            <a:off x="486228" y="1018104"/>
            <a:ext cx="28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Analytics e.g.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7ED2C-7609-4149-8C7C-616F0186013A}"/>
              </a:ext>
            </a:extLst>
          </p:cNvPr>
          <p:cNvSpPr/>
          <p:nvPr/>
        </p:nvSpPr>
        <p:spPr>
          <a:xfrm>
            <a:off x="377573" y="4634030"/>
            <a:ext cx="453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http://varianceexplained.org/r/trump-tweets/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5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Similar to Python and easy path to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 jobs in Edinburgh at the Scottish Government, RBS, Tesco &amp; Sainsburys Bank, Rockstar North, University of Edinburgh, Energy Companies.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04" y="1707226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86D045-0A11-41BF-A02B-BCCB0A4D14D6}"/>
              </a:ext>
            </a:extLst>
          </p:cNvPr>
          <p:cNvGrpSpPr/>
          <p:nvPr/>
        </p:nvGrpSpPr>
        <p:grpSpPr>
          <a:xfrm>
            <a:off x="849786" y="1132459"/>
            <a:ext cx="10042093" cy="5320126"/>
            <a:chOff x="802357" y="708158"/>
            <a:chExt cx="10858265" cy="5752519"/>
          </a:xfrm>
        </p:grpSpPr>
        <p:pic>
          <p:nvPicPr>
            <p:cNvPr id="1026" name="Picture 2" descr="File:Ada Lovelace 1838.jpg">
              <a:extLst>
                <a:ext uri="{FF2B5EF4-FFF2-40B4-BE49-F238E27FC236}">
                  <a16:creationId xmlns:a16="http://schemas.microsoft.com/office/drawing/2014/main" id="{1D54A314-78AD-4A0A-8ECF-2CC4EC835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57" y="708158"/>
              <a:ext cx="4369700" cy="544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E2B80-DE77-4D6E-A721-B8A03AD453A1}"/>
                </a:ext>
              </a:extLst>
            </p:cNvPr>
            <p:cNvSpPr/>
            <p:nvPr/>
          </p:nvSpPr>
          <p:spPr>
            <a:xfrm>
              <a:off x="1935346" y="6149842"/>
              <a:ext cx="2492347" cy="299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Ada Lovelace, 1840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68E595-A1F0-4222-A507-40E606C890DA}"/>
                </a:ext>
              </a:extLst>
            </p:cNvPr>
            <p:cNvGrpSpPr/>
            <p:nvPr/>
          </p:nvGrpSpPr>
          <p:grpSpPr>
            <a:xfrm>
              <a:off x="5447103" y="708158"/>
              <a:ext cx="6213519" cy="5752519"/>
              <a:chOff x="5729161" y="729843"/>
              <a:chExt cx="5651718" cy="523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4336CF-18CE-4F1C-9EA4-10B342FED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9161" y="729843"/>
                <a:ext cx="5476340" cy="26991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BEEACC-9194-4748-830A-6B368C964A4D}"/>
                  </a:ext>
                </a:extLst>
              </p:cNvPr>
              <p:cNvSpPr/>
              <p:nvPr/>
            </p:nvSpPr>
            <p:spPr>
              <a:xfrm>
                <a:off x="6096000" y="2585921"/>
                <a:ext cx="21174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00B0F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https://www.nytimes.com/2019/02/13/magazine/women-coding-computer-programming.html</a:t>
                </a:r>
                <a:endParaRPr lang="en-GB" sz="1100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28" name="Picture 4" descr="Black and white photograph of Mary Jackson standing in front of large instruments, holding a clipboard and pencil">
                <a:extLst>
                  <a:ext uri="{FF2B5EF4-FFF2-40B4-BE49-F238E27FC236}">
                    <a16:creationId xmlns:a16="http://schemas.microsoft.com/office/drawing/2014/main" id="{3E224553-68C6-4F64-A3CE-78A2E3C99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161" y="3543335"/>
                <a:ext cx="2781015" cy="215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4380BE-F915-45FD-AC8E-D532BA91B1D0}"/>
                  </a:ext>
                </a:extLst>
              </p:cNvPr>
              <p:cNvSpPr/>
              <p:nvPr/>
            </p:nvSpPr>
            <p:spPr>
              <a:xfrm>
                <a:off x="6096000" y="5685244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Mary Jackson at NASA, 1977</a:t>
                </a:r>
              </a:p>
            </p:txBody>
          </p:sp>
          <p:pic>
            <p:nvPicPr>
              <p:cNvPr id="1030" name="Picture 6" descr="https://upload.wikimedia.org/wikipedia/commons/3/37/Grace_Hopper_and_UNIVAC.jpg">
                <a:extLst>
                  <a:ext uri="{FF2B5EF4-FFF2-40B4-BE49-F238E27FC236}">
                    <a16:creationId xmlns:a16="http://schemas.microsoft.com/office/drawing/2014/main" id="{65D3364E-AF26-4713-9A3A-38B258201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3725" y="3543334"/>
                <a:ext cx="2441776" cy="214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5A204-63C9-44E0-929E-D053FD861A19}"/>
                  </a:ext>
                </a:extLst>
              </p:cNvPr>
              <p:cNvSpPr/>
              <p:nvPr/>
            </p:nvSpPr>
            <p:spPr>
              <a:xfrm>
                <a:off x="8888532" y="5669855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Rear Admiral Grace Hopper, 1960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908B527-9566-4E21-AE26-F9A517C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65" y="-57598"/>
            <a:ext cx="451247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Anyone can code.</a:t>
            </a:r>
          </a:p>
        </p:txBody>
      </p:sp>
    </p:spTree>
    <p:extLst>
      <p:ext uri="{BB962C8B-B14F-4D97-AF65-F5344CB8AC3E}">
        <p14:creationId xmlns:p14="http://schemas.microsoft.com/office/powerpoint/2010/main" val="82205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595</Words>
  <Application>Microsoft Office PowerPoint</Application>
  <PresentationFormat>Widescreen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Data visualisation e.g. http://www.r-graph-gallery.com/portfolio/ggplot2-package/</vt:lpstr>
      <vt:lpstr>Report writing</vt:lpstr>
      <vt:lpstr>Interactive applications (shiny)</vt:lpstr>
      <vt:lpstr>PowerPoint Presentation</vt:lpstr>
      <vt:lpstr>Programmers are in demand.</vt:lpstr>
      <vt:lpstr>Anyone can code.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Using R as a Research Tool: Overview</vt:lpstr>
      <vt:lpstr>PowerPoint Presentation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  <vt:lpstr>Using R as a Research Tool: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38</cp:revision>
  <dcterms:created xsi:type="dcterms:W3CDTF">2017-11-06T22:28:32Z</dcterms:created>
  <dcterms:modified xsi:type="dcterms:W3CDTF">2019-10-08T12:16:18Z</dcterms:modified>
</cp:coreProperties>
</file>